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>
            <p:ph type="ctrTitle"/>
          </p:nvPr>
        </p:nvSpPr>
        <p:spPr>
          <a:xfrm>
            <a:off x="1524000" y="207260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1524000" y="455227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000"/>
              <a:buNone/>
              <a:defRPr i="1" sz="20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0" y="2"/>
            <a:ext cx="12192000" cy="365125"/>
          </a:xfrm>
          <a:prstGeom prst="rect">
            <a:avLst/>
          </a:prstGeom>
          <a:solidFill>
            <a:srgbClr val="C10230"/>
          </a:solidFill>
          <a:ln cap="flat" cmpd="sng" w="19050">
            <a:solidFill>
              <a:srgbClr val="C1023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0" y="175421"/>
            <a:ext cx="12192000" cy="365125"/>
          </a:xfrm>
          <a:prstGeom prst="rect">
            <a:avLst/>
          </a:prstGeom>
          <a:solidFill>
            <a:srgbClr val="00205C"/>
          </a:solidFill>
          <a:ln cap="flat" cmpd="sng" w="19050">
            <a:solidFill>
              <a:srgbClr val="00205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lue text on a black background&#10;&#10;AI-generated content may be incorrect." id="22" name="Google Shape;2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11596" y="860703"/>
            <a:ext cx="5168808" cy="891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i="1"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838200" y="2157273"/>
            <a:ext cx="10515600" cy="4019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-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838200" y="568323"/>
            <a:ext cx="10515600" cy="10779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838200" y="1917577"/>
            <a:ext cx="5181600" cy="4259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-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6172200" y="1917575"/>
            <a:ext cx="5181600" cy="4259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-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839788" y="568171"/>
            <a:ext cx="10515600" cy="112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" type="body"/>
          </p:nvPr>
        </p:nvSpPr>
        <p:spPr>
          <a:xfrm>
            <a:off x="839789" y="1857377"/>
            <a:ext cx="5157787" cy="6476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6"/>
          <p:cNvSpPr txBox="1"/>
          <p:nvPr>
            <p:ph idx="2" type="body"/>
          </p:nvPr>
        </p:nvSpPr>
        <p:spPr>
          <a:xfrm>
            <a:off x="839789" y="2671763"/>
            <a:ext cx="5157787" cy="3517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-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3" type="body"/>
          </p:nvPr>
        </p:nvSpPr>
        <p:spPr>
          <a:xfrm>
            <a:off x="6172201" y="1857379"/>
            <a:ext cx="5183188" cy="6476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7" name="Google Shape;47;p6"/>
          <p:cNvSpPr txBox="1"/>
          <p:nvPr>
            <p:ph idx="4" type="body"/>
          </p:nvPr>
        </p:nvSpPr>
        <p:spPr>
          <a:xfrm>
            <a:off x="6172201" y="2671763"/>
            <a:ext cx="5183188" cy="35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-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839788" y="630314"/>
            <a:ext cx="3932237" cy="142708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2000"/>
              <a:buChar char="-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 sz="1800"/>
            </a:lvl3pPr>
            <a:lvl4pPr indent="-3175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400"/>
              <a:buChar char="•"/>
              <a:defRPr sz="14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3" name="Google Shape;63;p9"/>
          <p:cNvSpPr txBox="1"/>
          <p:nvPr>
            <p:ph idx="2" type="body"/>
          </p:nvPr>
        </p:nvSpPr>
        <p:spPr>
          <a:xfrm>
            <a:off x="839788" y="2175028"/>
            <a:ext cx="3932237" cy="36939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4" name="Google Shape;64;p9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>
            <p:ph type="title"/>
          </p:nvPr>
        </p:nvSpPr>
        <p:spPr>
          <a:xfrm>
            <a:off x="839788" y="603682"/>
            <a:ext cx="3932237" cy="14537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/>
          <p:nvPr>
            <p:ph idx="2" type="pic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839788" y="2201662"/>
            <a:ext cx="3932237" cy="3667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" type="body"/>
          </p:nvPr>
        </p:nvSpPr>
        <p:spPr>
          <a:xfrm rot="5400000">
            <a:off x="4086156" y="-1090682"/>
            <a:ext cx="4019689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-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-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000"/>
              <a:buFont typeface="Calibri"/>
              <a:buNone/>
              <a:defRPr b="1" i="0" sz="4000" u="none" cap="none" strike="noStrike">
                <a:solidFill>
                  <a:srgbClr val="00205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2157273"/>
            <a:ext cx="10515600" cy="4019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205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2400"/>
              <a:buFont typeface="Calibri"/>
              <a:buChar char="-"/>
              <a:defRPr b="0" i="0" sz="2400" u="none" cap="none" strike="noStrike">
                <a:solidFill>
                  <a:srgbClr val="00205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205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205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205C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205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00205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0" y="2"/>
            <a:ext cx="12192000" cy="365125"/>
          </a:xfrm>
          <a:prstGeom prst="rect">
            <a:avLst/>
          </a:prstGeom>
          <a:solidFill>
            <a:srgbClr val="C10230"/>
          </a:solidFill>
          <a:ln cap="flat" cmpd="sng" w="19050">
            <a:solidFill>
              <a:srgbClr val="C1023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0" y="175421"/>
            <a:ext cx="12192000" cy="365125"/>
          </a:xfrm>
          <a:prstGeom prst="rect">
            <a:avLst/>
          </a:prstGeom>
          <a:solidFill>
            <a:srgbClr val="00205C"/>
          </a:solidFill>
          <a:ln cap="flat" cmpd="sng" w="19050">
            <a:solidFill>
              <a:srgbClr val="00205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close-up of a logo&#10;&#10;AI-generated content may be incorrect." id="13" name="Google Shape;13;p1"/>
          <p:cNvPicPr preferRelativeResize="0"/>
          <p:nvPr/>
        </p:nvPicPr>
        <p:blipFill rotWithShape="1">
          <a:blip r:embed="rId1">
            <a:alphaModFix/>
          </a:blip>
          <a:srcRect b="21901" l="28557" r="26615" t="34199"/>
          <a:stretch/>
        </p:blipFill>
        <p:spPr>
          <a:xfrm>
            <a:off x="11040874" y="675481"/>
            <a:ext cx="896672" cy="87811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ctrTitle"/>
          </p:nvPr>
        </p:nvSpPr>
        <p:spPr>
          <a:xfrm>
            <a:off x="1524000" y="207260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500"/>
              <a:buFont typeface="Calibri"/>
              <a:buNone/>
            </a:pPr>
            <a:r>
              <a:rPr lang="en-US"/>
              <a:t>Title</a:t>
            </a:r>
            <a:endParaRPr/>
          </a:p>
        </p:txBody>
      </p:sp>
      <p:sp>
        <p:nvSpPr>
          <p:cNvPr id="91" name="Google Shape;91;p13"/>
          <p:cNvSpPr txBox="1"/>
          <p:nvPr>
            <p:ph idx="1" type="subTitle"/>
          </p:nvPr>
        </p:nvSpPr>
        <p:spPr>
          <a:xfrm>
            <a:off x="1524000" y="455227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2000"/>
              <a:buNone/>
            </a:pPr>
            <a:r>
              <a:rPr lang="en-US"/>
              <a:t>Name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000"/>
              <a:buNone/>
            </a:pPr>
            <a:r>
              <a:rPr lang="en-US"/>
              <a:t>Department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C00000"/>
              </a:buClr>
              <a:buSzPts val="2000"/>
              <a:buNone/>
            </a:pPr>
            <a:r>
              <a:rPr lang="en-US">
                <a:solidFill>
                  <a:srgbClr val="C00000"/>
                </a:solidFill>
              </a:rPr>
              <a:t>**State the study name, presenters, affiliations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500"/>
              <a:buFont typeface="Calibri"/>
              <a:buNone/>
            </a:pPr>
            <a:r>
              <a:rPr lang="en-US"/>
              <a:t>Disclosures</a:t>
            </a:r>
            <a:endParaRPr/>
          </a:p>
        </p:txBody>
      </p:sp>
      <p:sp>
        <p:nvSpPr>
          <p:cNvPr id="97" name="Google Shape;97;p14"/>
          <p:cNvSpPr txBox="1"/>
          <p:nvPr>
            <p:ph idx="1" type="body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</a:pPr>
            <a:r>
              <a:rPr lang="en-US">
                <a:solidFill>
                  <a:srgbClr val="C00000"/>
                </a:solidFill>
              </a:rPr>
              <a:t>**List any financial or professional conflicts of interest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0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>
            <a:off x="838200" y="2157273"/>
            <a:ext cx="10515600" cy="4019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2800"/>
              <a:buChar char="•"/>
            </a:pPr>
            <a:r>
              <a:rPr lang="en-US"/>
              <a:t>Background &amp; Rationale</a:t>
            </a:r>
            <a:endParaRPr/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800"/>
              <a:buChar char="•"/>
            </a:pPr>
            <a:r>
              <a:rPr lang="en-US"/>
              <a:t>Study Objectives &amp; Hypothesis</a:t>
            </a:r>
            <a:endParaRPr/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800"/>
              <a:buChar char="•"/>
            </a:pPr>
            <a:r>
              <a:rPr lang="en-US"/>
              <a:t>Study Design &amp; Methodology</a:t>
            </a:r>
            <a:endParaRPr/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800"/>
              <a:buChar char="•"/>
            </a:pPr>
            <a:r>
              <a:rPr lang="en-US"/>
              <a:t>Participants &amp; Demographics</a:t>
            </a:r>
            <a:endParaRPr/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800"/>
              <a:buChar char="•"/>
            </a:pPr>
            <a:r>
              <a:rPr lang="en-US"/>
              <a:t>Results</a:t>
            </a:r>
            <a:endParaRPr/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800"/>
              <a:buChar char="•"/>
            </a:pPr>
            <a:r>
              <a:rPr lang="en-US"/>
              <a:t>Discussion</a:t>
            </a:r>
            <a:endParaRPr/>
          </a:p>
          <a:p>
            <a:pPr indent="-17780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5C"/>
              </a:buClr>
              <a:buSzPts val="2800"/>
              <a:buChar char="•"/>
            </a:pPr>
            <a:r>
              <a:rPr lang="en-US"/>
              <a:t>Conclusion &amp; Implications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000"/>
              <a:buFont typeface="Calibri"/>
              <a:buNone/>
            </a:pPr>
            <a:r>
              <a:rPr lang="en-US"/>
              <a:t>Background &amp; Rationale</a:t>
            </a:r>
            <a:endParaRPr/>
          </a:p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838200" y="2157273"/>
            <a:ext cx="10515600" cy="4019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>
                <a:solidFill>
                  <a:srgbClr val="C00000"/>
                </a:solidFill>
              </a:rPr>
              <a:t>Provide context on the disease, identify gaps in current literature, and establish the motive for the study.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000"/>
              <a:buFont typeface="Calibri"/>
              <a:buNone/>
            </a:pPr>
            <a:r>
              <a:rPr lang="en-US"/>
              <a:t>Study Objectives &amp; Hypothesis</a:t>
            </a:r>
            <a:endParaRPr/>
          </a:p>
        </p:txBody>
      </p:sp>
      <p:sp>
        <p:nvSpPr>
          <p:cNvPr id="115" name="Google Shape;115;p17"/>
          <p:cNvSpPr txBox="1"/>
          <p:nvPr>
            <p:ph idx="1" type="body"/>
          </p:nvPr>
        </p:nvSpPr>
        <p:spPr>
          <a:xfrm>
            <a:off x="838200" y="2157273"/>
            <a:ext cx="10515600" cy="4019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>
                <a:solidFill>
                  <a:srgbClr val="C00000"/>
                </a:solidFill>
              </a:rPr>
              <a:t>Clearly define the primary and secondary endpoints being measured.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000"/>
              <a:buFont typeface="Calibri"/>
              <a:buNone/>
            </a:pPr>
            <a:r>
              <a:rPr lang="en-US"/>
              <a:t>Study Design &amp; Methodology</a:t>
            </a:r>
            <a:endParaRPr/>
          </a:p>
        </p:txBody>
      </p:sp>
      <p:sp>
        <p:nvSpPr>
          <p:cNvPr id="121" name="Google Shape;121;p18"/>
          <p:cNvSpPr txBox="1"/>
          <p:nvPr>
            <p:ph idx="1" type="body"/>
          </p:nvPr>
        </p:nvSpPr>
        <p:spPr>
          <a:xfrm>
            <a:off x="838200" y="2157273"/>
            <a:ext cx="10515600" cy="4019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>
                <a:solidFill>
                  <a:srgbClr val="C00000"/>
                </a:solidFill>
              </a:rPr>
              <a:t>Detail the study type, inclusion/exclusion criteria, methods and statistical analysis plans.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000"/>
              <a:buFont typeface="Calibri"/>
              <a:buNone/>
            </a:pPr>
            <a:r>
              <a:rPr lang="en-US"/>
              <a:t>Participants &amp; Demographics</a:t>
            </a:r>
            <a:endParaRPr/>
          </a:p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838200" y="2157273"/>
            <a:ext cx="10515600" cy="4019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>
                <a:solidFill>
                  <a:srgbClr val="C00000"/>
                </a:solidFill>
              </a:rPr>
              <a:t>Summarize enrollment numbers or sample size, dropouts, and baseline participant characteristics.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000"/>
              <a:buFont typeface="Calibri"/>
              <a:buNone/>
            </a:pPr>
            <a:r>
              <a:rPr lang="en-US"/>
              <a:t>Results</a:t>
            </a:r>
            <a:endParaRPr/>
          </a:p>
        </p:txBody>
      </p:sp>
      <p:sp>
        <p:nvSpPr>
          <p:cNvPr id="133" name="Google Shape;133;p20"/>
          <p:cNvSpPr txBox="1"/>
          <p:nvPr>
            <p:ph idx="1" type="body"/>
          </p:nvPr>
        </p:nvSpPr>
        <p:spPr>
          <a:xfrm>
            <a:off x="838200" y="2157273"/>
            <a:ext cx="10515600" cy="4019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>
                <a:solidFill>
                  <a:srgbClr val="C00000"/>
                </a:solidFill>
              </a:rPr>
              <a:t>Present the primary data using clear graphs, tables, and charts.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000"/>
              <a:buFont typeface="Calibri"/>
              <a:buNone/>
            </a:pPr>
            <a:r>
              <a:rPr lang="en-US"/>
              <a:t>Discussion</a:t>
            </a:r>
            <a:endParaRPr/>
          </a:p>
        </p:txBody>
      </p:sp>
      <p:sp>
        <p:nvSpPr>
          <p:cNvPr id="139" name="Google Shape;139;p21"/>
          <p:cNvSpPr txBox="1"/>
          <p:nvPr>
            <p:ph idx="1" type="body"/>
          </p:nvPr>
        </p:nvSpPr>
        <p:spPr>
          <a:xfrm>
            <a:off x="838200" y="2157273"/>
            <a:ext cx="10515600" cy="4019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>
                <a:solidFill>
                  <a:srgbClr val="C00000"/>
                </a:solidFill>
              </a:rPr>
              <a:t>Interpret your findings, address study limitations, and compare your results to previous literature.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type="title"/>
          </p:nvPr>
        </p:nvSpPr>
        <p:spPr>
          <a:xfrm>
            <a:off x="838200" y="568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000"/>
              <a:buFont typeface="Calibri"/>
              <a:buNone/>
            </a:pPr>
            <a:r>
              <a:rPr lang="en-US"/>
              <a:t>Conclusion &amp; Implications</a:t>
            </a:r>
            <a:endParaRPr/>
          </a:p>
        </p:txBody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838200" y="2157273"/>
            <a:ext cx="10515600" cy="40196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>
                <a:solidFill>
                  <a:srgbClr val="C00000"/>
                </a:solidFill>
              </a:rPr>
              <a:t>State the main takeaway and how the data impacts current practice.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838200" y="568323"/>
            <a:ext cx="10515600" cy="10779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5C"/>
              </a:buClr>
              <a:buSzPts val="4000"/>
              <a:buFont typeface="Calibri"/>
              <a:buNone/>
            </a:pPr>
            <a:r>
              <a:rPr lang="en-US"/>
              <a:t>Contact Information &amp; Acknowledgements</a:t>
            </a:r>
            <a:endParaRPr/>
          </a:p>
        </p:txBody>
      </p:sp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838200" y="1917577"/>
            <a:ext cx="5181600" cy="42593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>
                <a:solidFill>
                  <a:srgbClr val="C00000"/>
                </a:solidFill>
              </a:rPr>
              <a:t>Include contact information.</a:t>
            </a:r>
            <a:endParaRPr/>
          </a:p>
        </p:txBody>
      </p:sp>
      <p:sp>
        <p:nvSpPr>
          <p:cNvPr id="152" name="Google Shape;152;p23"/>
          <p:cNvSpPr txBox="1"/>
          <p:nvPr>
            <p:ph idx="2" type="body"/>
          </p:nvPr>
        </p:nvSpPr>
        <p:spPr>
          <a:xfrm>
            <a:off x="6172200" y="1917575"/>
            <a:ext cx="5181600" cy="4259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7780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Char char="•"/>
            </a:pPr>
            <a:r>
              <a:rPr lang="en-US">
                <a:solidFill>
                  <a:srgbClr val="C00000"/>
                </a:solidFill>
              </a:rPr>
              <a:t>Recognize funding sources, study participants, and the research team.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UA Class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